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806" r:id="rId1"/>
  </p:sldMasterIdLst>
  <p:notesMasterIdLst>
    <p:notesMasterId r:id="rId28"/>
  </p:notesMasterIdLst>
  <p:sldIdLst>
    <p:sldId id="256" r:id="rId2"/>
    <p:sldId id="379" r:id="rId3"/>
    <p:sldId id="380" r:id="rId4"/>
    <p:sldId id="384" r:id="rId5"/>
    <p:sldId id="390" r:id="rId6"/>
    <p:sldId id="341" r:id="rId7"/>
    <p:sldId id="368" r:id="rId8"/>
    <p:sldId id="370" r:id="rId9"/>
    <p:sldId id="381" r:id="rId10"/>
    <p:sldId id="387" r:id="rId11"/>
    <p:sldId id="388" r:id="rId12"/>
    <p:sldId id="391" r:id="rId13"/>
    <p:sldId id="392" r:id="rId14"/>
    <p:sldId id="393" r:id="rId15"/>
    <p:sldId id="394" r:id="rId16"/>
    <p:sldId id="398" r:id="rId17"/>
    <p:sldId id="386" r:id="rId18"/>
    <p:sldId id="382" r:id="rId19"/>
    <p:sldId id="367" r:id="rId20"/>
    <p:sldId id="395" r:id="rId21"/>
    <p:sldId id="396" r:id="rId22"/>
    <p:sldId id="399" r:id="rId23"/>
    <p:sldId id="400" r:id="rId24"/>
    <p:sldId id="397" r:id="rId25"/>
    <p:sldId id="401" r:id="rId26"/>
    <p:sldId id="355" r:id="rId27"/>
  </p:sldIdLst>
  <p:sldSz cx="12188825" cy="6858000"/>
  <p:notesSz cx="6858000" cy="9144000"/>
  <p:embeddedFontLst>
    <p:embeddedFont>
      <p:font typeface="Calisto MT" panose="02040603050505030304" pitchFamily="18" charset="0"/>
      <p:regular r:id="rId29"/>
      <p:bold r:id="rId30"/>
      <p:italic r:id="rId31"/>
      <p:boldItalic r:id="rId32"/>
    </p:embeddedFont>
    <p:embeddedFont>
      <p:font typeface="Roboto" panose="02000000000000000000" pitchFamily="2" charset="0"/>
      <p:regular r:id="rId33"/>
      <p:bold r:id="rId34"/>
      <p:italic r:id="rId35"/>
      <p:boldItalic r:id="rId36"/>
    </p:embeddedFont>
    <p:embeddedFont>
      <p:font typeface="Roboto Black" panose="02000000000000000000" pitchFamily="2" charset="0"/>
      <p:bold r:id="rId37"/>
      <p:boldItalic r:id="rId38"/>
    </p:embeddedFont>
    <p:embeddedFont>
      <p:font typeface="Wingdings 2" panose="05020102010507070707" pitchFamily="18" charset="2"/>
      <p:regular r:id="rId39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22" autoAdjust="0"/>
    <p:restoredTop sz="94660"/>
  </p:normalViewPr>
  <p:slideViewPr>
    <p:cSldViewPr snapToGrid="0">
      <p:cViewPr varScale="1">
        <p:scale>
          <a:sx n="93" d="100"/>
          <a:sy n="93" d="100"/>
        </p:scale>
        <p:origin x="136" y="80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1.fntdata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edaff3dc9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9" name="Google Shape;109;gedaff3dc9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gedaff3dc98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Parallel is faster, but the trade off is that it requires more hardware pins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6</a:t>
            </a:fld>
            <a:endParaRPr lang="en-US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978464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336" y="1769541"/>
            <a:ext cx="9437576" cy="1828801"/>
          </a:xfrm>
        </p:spPr>
        <p:txBody>
          <a:bodyPr anchor="b">
            <a:normAutofit/>
          </a:bodyPr>
          <a:lstStyle>
            <a:lvl1pPr algn="ctr">
              <a:defRPr sz="539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336" y="3598339"/>
            <a:ext cx="9437576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0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1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2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3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4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5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706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19" y="547807"/>
            <a:ext cx="10139158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568" y="4565255"/>
            <a:ext cx="10352629" cy="543472"/>
          </a:xfrm>
        </p:spPr>
        <p:txBody>
          <a:bodyPr anchor="b">
            <a:normAutofit/>
          </a:bodyPr>
          <a:lstStyle>
            <a:lvl1pPr algn="ctr">
              <a:defRPr sz="279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045" y="695010"/>
            <a:ext cx="9842782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99"/>
            </a:lvl1pPr>
            <a:lvl2pPr marL="457063" indent="0">
              <a:buNone/>
              <a:defRPr sz="1999"/>
            </a:lvl2pPr>
            <a:lvl3pPr marL="914126" indent="0">
              <a:buNone/>
              <a:defRPr sz="1999"/>
            </a:lvl3pPr>
            <a:lvl4pPr marL="1371189" indent="0">
              <a:buNone/>
              <a:defRPr sz="1999"/>
            </a:lvl4pPr>
            <a:lvl5pPr marL="1828251" indent="0">
              <a:buNone/>
              <a:defRPr sz="1999"/>
            </a:lvl5pPr>
            <a:lvl6pPr marL="2285314" indent="0">
              <a:buNone/>
              <a:defRPr sz="1999"/>
            </a:lvl6pPr>
            <a:lvl7pPr marL="2742377" indent="0">
              <a:buNone/>
              <a:defRPr sz="1999"/>
            </a:lvl7pPr>
            <a:lvl8pPr marL="3199440" indent="0">
              <a:buNone/>
              <a:defRPr sz="1999"/>
            </a:lvl8pPr>
            <a:lvl9pPr marL="3656503" indent="0">
              <a:buNone/>
              <a:defRPr sz="1999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557" y="5108728"/>
            <a:ext cx="10351066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936181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557" y="608437"/>
            <a:ext cx="10351066" cy="3534344"/>
          </a:xfrm>
        </p:spPr>
        <p:txBody>
          <a:bodyPr anchor="ctr"/>
          <a:lstStyle>
            <a:lvl1pPr>
              <a:defRPr sz="319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556" y="4295180"/>
            <a:ext cx="10351067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560350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5836" y="609600"/>
            <a:ext cx="9300329" cy="2992904"/>
          </a:xfrm>
        </p:spPr>
        <p:txBody>
          <a:bodyPr anchor="ctr"/>
          <a:lstStyle>
            <a:lvl1pPr>
              <a:defRPr sz="319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196" y="3610033"/>
            <a:ext cx="8750020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556" y="4304353"/>
            <a:ext cx="10351067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990342" y="884796"/>
            <a:ext cx="609441" cy="584776"/>
          </a:xfrm>
          <a:prstGeom prst="rect">
            <a:avLst/>
          </a:prstGeom>
        </p:spPr>
        <p:txBody>
          <a:bodyPr vert="horz" lIns="91416" tIns="45708" rIns="91416" bIns="45708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998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1981" y="2928258"/>
            <a:ext cx="609441" cy="584776"/>
          </a:xfrm>
          <a:prstGeom prst="rect">
            <a:avLst/>
          </a:prstGeom>
        </p:spPr>
        <p:txBody>
          <a:bodyPr vert="horz" lIns="91416" tIns="45708" rIns="91416" bIns="45708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998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270726426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556" y="2126943"/>
            <a:ext cx="10351067" cy="2511835"/>
          </a:xfrm>
        </p:spPr>
        <p:txBody>
          <a:bodyPr anchor="b"/>
          <a:lstStyle>
            <a:lvl1pPr>
              <a:defRPr sz="319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547" y="4650556"/>
            <a:ext cx="1034950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514472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557" y="609600"/>
            <a:ext cx="10351066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557" y="1885950"/>
            <a:ext cx="330012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399" b="0">
                <a:solidFill>
                  <a:schemeClr val="tx1"/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557" y="2571750"/>
            <a:ext cx="330012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5553" y="1885950"/>
            <a:ext cx="330012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399" b="0">
                <a:solidFill>
                  <a:schemeClr val="tx1"/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0279" y="2571750"/>
            <a:ext cx="330012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4498" y="1885950"/>
            <a:ext cx="330012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399" b="0">
                <a:solidFill>
                  <a:schemeClr val="tx1"/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4498" y="2571750"/>
            <a:ext cx="330012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8/20/2023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459999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728" y="1818215"/>
            <a:ext cx="333910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2653" y="1818215"/>
            <a:ext cx="333910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3984" y="1818215"/>
            <a:ext cx="333910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556" y="609600"/>
            <a:ext cx="10351067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557" y="3904106"/>
            <a:ext cx="330012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1999" b="0">
                <a:solidFill>
                  <a:schemeClr val="tx1"/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7837" y="1938918"/>
            <a:ext cx="3091563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063" indent="0">
              <a:buNone/>
              <a:defRPr sz="1600"/>
            </a:lvl2pPr>
            <a:lvl3pPr marL="914126" indent="0">
              <a:buNone/>
              <a:defRPr sz="1600"/>
            </a:lvl3pPr>
            <a:lvl4pPr marL="1371189" indent="0">
              <a:buNone/>
              <a:defRPr sz="1600"/>
            </a:lvl4pPr>
            <a:lvl5pPr marL="1828251" indent="0">
              <a:buNone/>
              <a:defRPr sz="1600"/>
            </a:lvl5pPr>
            <a:lvl6pPr marL="2285314" indent="0">
              <a:buNone/>
              <a:defRPr sz="1600"/>
            </a:lvl6pPr>
            <a:lvl7pPr marL="2742377" indent="0">
              <a:buNone/>
              <a:defRPr sz="1600"/>
            </a:lvl7pPr>
            <a:lvl8pPr marL="3199440" indent="0">
              <a:buNone/>
              <a:defRPr sz="1600"/>
            </a:lvl8pPr>
            <a:lvl9pPr marL="3656503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557" y="4480369"/>
            <a:ext cx="330012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1631" y="3904106"/>
            <a:ext cx="330012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1999" b="0">
                <a:solidFill>
                  <a:schemeClr val="tx1"/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4559" y="1939094"/>
            <a:ext cx="3091563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063" indent="0">
              <a:buNone/>
              <a:defRPr sz="1600"/>
            </a:lvl2pPr>
            <a:lvl3pPr marL="914126" indent="0">
              <a:buNone/>
              <a:defRPr sz="1600"/>
            </a:lvl3pPr>
            <a:lvl4pPr marL="1371189" indent="0">
              <a:buNone/>
              <a:defRPr sz="1600"/>
            </a:lvl4pPr>
            <a:lvl5pPr marL="1828251" indent="0">
              <a:buNone/>
              <a:defRPr sz="1600"/>
            </a:lvl5pPr>
            <a:lvl6pPr marL="2285314" indent="0">
              <a:buNone/>
              <a:defRPr sz="1600"/>
            </a:lvl6pPr>
            <a:lvl7pPr marL="2742377" indent="0">
              <a:buNone/>
              <a:defRPr sz="1600"/>
            </a:lvl7pPr>
            <a:lvl8pPr marL="3199440" indent="0">
              <a:buNone/>
              <a:defRPr sz="1600"/>
            </a:lvl8pPr>
            <a:lvl9pPr marL="3656503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0279" y="4480368"/>
            <a:ext cx="330012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4623" y="3904106"/>
            <a:ext cx="330012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1999" b="0">
                <a:solidFill>
                  <a:schemeClr val="tx1"/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3595" y="1934432"/>
            <a:ext cx="3091563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063" indent="0">
              <a:buNone/>
              <a:defRPr sz="1600"/>
            </a:lvl2pPr>
            <a:lvl3pPr marL="914126" indent="0">
              <a:buNone/>
              <a:defRPr sz="1600"/>
            </a:lvl3pPr>
            <a:lvl4pPr marL="1371189" indent="0">
              <a:buNone/>
              <a:defRPr sz="1600"/>
            </a:lvl4pPr>
            <a:lvl5pPr marL="1828251" indent="0">
              <a:buNone/>
              <a:defRPr sz="1600"/>
            </a:lvl5pPr>
            <a:lvl6pPr marL="2285314" indent="0">
              <a:buNone/>
              <a:defRPr sz="1600"/>
            </a:lvl6pPr>
            <a:lvl7pPr marL="2742377" indent="0">
              <a:buNone/>
              <a:defRPr sz="1600"/>
            </a:lvl7pPr>
            <a:lvl8pPr marL="3199440" indent="0">
              <a:buNone/>
              <a:defRPr sz="1600"/>
            </a:lvl8pPr>
            <a:lvl9pPr marL="3656503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4498" y="4480366"/>
            <a:ext cx="330012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8/20/2023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840134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5253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0729" y="609600"/>
            <a:ext cx="2283892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558" y="609600"/>
            <a:ext cx="7914810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2047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7"/>
          <p:cNvSpPr txBox="1">
            <a:spLocks noGrp="1"/>
          </p:cNvSpPr>
          <p:nvPr>
            <p:ph type="title"/>
          </p:nvPr>
        </p:nvSpPr>
        <p:spPr>
          <a:xfrm>
            <a:off x="415492" y="593367"/>
            <a:ext cx="11357700" cy="7635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799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7"/>
          <p:cNvSpPr txBox="1">
            <a:spLocks noGrp="1"/>
          </p:cNvSpPr>
          <p:nvPr>
            <p:ph type="body" idx="1"/>
          </p:nvPr>
        </p:nvSpPr>
        <p:spPr>
          <a:xfrm>
            <a:off x="415492" y="1536633"/>
            <a:ext cx="11357700" cy="4555200"/>
          </a:xfrm>
          <a:prstGeom prst="rect">
            <a:avLst/>
          </a:prstGeom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355536" rtl="0">
              <a:spcBef>
                <a:spcPts val="1200"/>
              </a:spcBef>
              <a:spcAft>
                <a:spcPts val="0"/>
              </a:spcAft>
              <a:buSzPts val="1999"/>
              <a:buChar char=" "/>
              <a:defRPr/>
            </a:lvl1pPr>
            <a:lvl2pPr marL="914400" lvl="1" indent="-342836" rtl="0">
              <a:spcBef>
                <a:spcPts val="200"/>
              </a:spcBef>
              <a:spcAft>
                <a:spcPts val="0"/>
              </a:spcAft>
              <a:buSzPts val="1799"/>
              <a:buChar char="◦"/>
              <a:defRPr/>
            </a:lvl2pPr>
            <a:lvl3pPr marL="1371600" lvl="2" indent="-317500" rtl="0">
              <a:spcBef>
                <a:spcPts val="400"/>
              </a:spcBef>
              <a:spcAft>
                <a:spcPts val="0"/>
              </a:spcAft>
              <a:buSzPts val="1400"/>
              <a:buChar char="◦"/>
              <a:defRPr/>
            </a:lvl3pPr>
            <a:lvl4pPr marL="1828800" lvl="3" indent="-317500" rtl="0">
              <a:spcBef>
                <a:spcPts val="400"/>
              </a:spcBef>
              <a:spcAft>
                <a:spcPts val="0"/>
              </a:spcAft>
              <a:buSzPts val="1400"/>
              <a:buChar char="◦"/>
              <a:defRPr/>
            </a:lvl4pPr>
            <a:lvl5pPr marL="2286000" lvl="4" indent="-317500" rtl="0">
              <a:spcBef>
                <a:spcPts val="400"/>
              </a:spcBef>
              <a:spcAft>
                <a:spcPts val="0"/>
              </a:spcAft>
              <a:buSzPts val="1400"/>
              <a:buChar char="◦"/>
              <a:defRPr/>
            </a:lvl5pPr>
            <a:lvl6pPr marL="2743200" lvl="5" indent="-317500" rtl="0">
              <a:spcBef>
                <a:spcPts val="400"/>
              </a:spcBef>
              <a:spcAft>
                <a:spcPts val="0"/>
              </a:spcAft>
              <a:buSzPts val="1400"/>
              <a:buChar char="◦"/>
              <a:defRPr/>
            </a:lvl6pPr>
            <a:lvl7pPr marL="3200400" lvl="6" indent="-317500" rtl="0">
              <a:spcBef>
                <a:spcPts val="400"/>
              </a:spcBef>
              <a:spcAft>
                <a:spcPts val="0"/>
              </a:spcAft>
              <a:buSzPts val="1400"/>
              <a:buChar char="◦"/>
              <a:defRPr/>
            </a:lvl7pPr>
            <a:lvl8pPr marL="3657600" lvl="7" indent="-317500" rtl="0">
              <a:spcBef>
                <a:spcPts val="400"/>
              </a:spcBef>
              <a:spcAft>
                <a:spcPts val="0"/>
              </a:spcAft>
              <a:buSzPts val="1400"/>
              <a:buChar char="◦"/>
              <a:defRPr/>
            </a:lvl8pPr>
            <a:lvl9pPr marL="4114800" lvl="8" indent="-317500" rtl="0">
              <a:spcBef>
                <a:spcPts val="400"/>
              </a:spcBef>
              <a:spcAft>
                <a:spcPts val="400"/>
              </a:spcAft>
              <a:buSzPts val="1400"/>
              <a:buChar char="◦"/>
              <a:defRPr/>
            </a:lvl9pPr>
          </a:lstStyle>
          <a:p>
            <a:endParaRPr/>
          </a:p>
        </p:txBody>
      </p:sp>
      <p:sp>
        <p:nvSpPr>
          <p:cNvPr id="102" name="Google Shape;102;p17"/>
          <p:cNvSpPr txBox="1">
            <a:spLocks noGrp="1"/>
          </p:cNvSpPr>
          <p:nvPr>
            <p:ph type="sldNum" idx="12"/>
          </p:nvPr>
        </p:nvSpPr>
        <p:spPr>
          <a:xfrm>
            <a:off x="11293669" y="6217622"/>
            <a:ext cx="731400" cy="524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474300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75107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064" y="1761068"/>
            <a:ext cx="9588052" cy="1828813"/>
          </a:xfrm>
        </p:spPr>
        <p:txBody>
          <a:bodyPr anchor="b"/>
          <a:lstStyle>
            <a:lvl1pPr algn="ctr">
              <a:defRPr sz="3999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064" y="3589879"/>
            <a:ext cx="9588052" cy="1507054"/>
          </a:xfrm>
        </p:spPr>
        <p:txBody>
          <a:bodyPr anchor="t"/>
          <a:lstStyle>
            <a:lvl1pPr marL="0" indent="0" algn="ctr">
              <a:buNone/>
              <a:defRPr sz="1999">
                <a:solidFill>
                  <a:schemeClr val="tx1"/>
                </a:solidFill>
              </a:defRPr>
            </a:lvl1pPr>
            <a:lvl2pPr marL="457063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3396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558" y="1732449"/>
            <a:ext cx="5059179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1277" y="1732450"/>
            <a:ext cx="5063346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3167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557" y="1734507"/>
            <a:ext cx="5087747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6876" y="1734507"/>
            <a:ext cx="5087747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610" y="1835254"/>
            <a:ext cx="487507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399" b="0"/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610" y="2380138"/>
            <a:ext cx="4875074" cy="3411063"/>
          </a:xfrm>
        </p:spPr>
        <p:txBody>
          <a:bodyPr anchor="t">
            <a:normAutofit/>
          </a:bodyPr>
          <a:lstStyle>
            <a:lvl1pPr>
              <a:defRPr sz="1799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3328" y="1835255"/>
            <a:ext cx="4894055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399" b="0"/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3328" y="2380138"/>
            <a:ext cx="4894055" cy="3411063"/>
          </a:xfrm>
        </p:spPr>
        <p:txBody>
          <a:bodyPr anchor="t">
            <a:normAutofit/>
          </a:bodyPr>
          <a:lstStyle>
            <a:lvl1pPr>
              <a:defRPr sz="1799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8/20/2023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6217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8/20/2023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2550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8/20/2023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4793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557" y="609600"/>
            <a:ext cx="3705924" cy="1821918"/>
          </a:xfrm>
        </p:spPr>
        <p:txBody>
          <a:bodyPr anchor="b">
            <a:normAutofit/>
          </a:bodyPr>
          <a:lstStyle>
            <a:lvl1pPr algn="ctr">
              <a:defRPr sz="2399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4369" y="609600"/>
            <a:ext cx="641025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557" y="2431518"/>
            <a:ext cx="3705924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6733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1765" y="609600"/>
            <a:ext cx="3583233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558" y="609923"/>
            <a:ext cx="5933403" cy="1829338"/>
          </a:xfrm>
        </p:spPr>
        <p:txBody>
          <a:bodyPr anchor="b">
            <a:noAutofit/>
          </a:bodyPr>
          <a:lstStyle>
            <a:lvl1pPr algn="ctr">
              <a:defRPr sz="3199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0613" y="763702"/>
            <a:ext cx="3274898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063" indent="0">
              <a:buNone/>
              <a:defRPr sz="1600"/>
            </a:lvl2pPr>
            <a:lvl3pPr marL="914126" indent="0">
              <a:buNone/>
              <a:defRPr sz="1600"/>
            </a:lvl3pPr>
            <a:lvl4pPr marL="1371189" indent="0">
              <a:buNone/>
              <a:defRPr sz="1600"/>
            </a:lvl4pPr>
            <a:lvl5pPr marL="1828251" indent="0">
              <a:buNone/>
              <a:defRPr sz="1600"/>
            </a:lvl5pPr>
            <a:lvl6pPr marL="2285314" indent="0">
              <a:buNone/>
              <a:defRPr sz="1600"/>
            </a:lvl6pPr>
            <a:lvl7pPr marL="2742377" indent="0">
              <a:buNone/>
              <a:defRPr sz="1600"/>
            </a:lvl7pPr>
            <a:lvl8pPr marL="3199440" indent="0">
              <a:buNone/>
              <a:defRPr sz="1600"/>
            </a:lvl8pPr>
            <a:lvl9pPr marL="3656503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558" y="2439261"/>
            <a:ext cx="5933403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8478867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557" y="609600"/>
            <a:ext cx="10351066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557" y="1732450"/>
            <a:ext cx="10351066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6736" y="5883276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48A87A34-81AB-432B-8DAE-1953F412C126}" type="datetimeFigureOut">
              <a:rPr lang="en-US" smtClean="0"/>
              <a:pPr/>
              <a:t>8/20/2023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558" y="5883276"/>
            <a:ext cx="66711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1273" y="5883276"/>
            <a:ext cx="7533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80588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07" r:id="rId1"/>
    <p:sldLayoutId id="2147483808" r:id="rId2"/>
    <p:sldLayoutId id="2147483809" r:id="rId3"/>
    <p:sldLayoutId id="2147483810" r:id="rId4"/>
    <p:sldLayoutId id="2147483811" r:id="rId5"/>
    <p:sldLayoutId id="2147483812" r:id="rId6"/>
    <p:sldLayoutId id="2147483813" r:id="rId7"/>
    <p:sldLayoutId id="2147483814" r:id="rId8"/>
    <p:sldLayoutId id="2147483815" r:id="rId9"/>
    <p:sldLayoutId id="2147483816" r:id="rId10"/>
    <p:sldLayoutId id="2147483817" r:id="rId11"/>
    <p:sldLayoutId id="2147483818" r:id="rId12"/>
    <p:sldLayoutId id="2147483819" r:id="rId13"/>
    <p:sldLayoutId id="2147483820" r:id="rId14"/>
    <p:sldLayoutId id="2147483821" r:id="rId15"/>
    <p:sldLayoutId id="2147483822" r:id="rId16"/>
    <p:sldLayoutId id="2147483823" r:id="rId17"/>
    <p:sldLayoutId id="2147483824" r:id="rId18"/>
  </p:sldLayoutIdLst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hf sldNum="0" hdr="0" ftr="0" dt="0"/>
  <p:txStyles>
    <p:titleStyle>
      <a:lvl1pPr algn="ctr" defTabSz="457063" rtl="0" eaLnBrk="1" latinLnBrk="0" hangingPunct="1">
        <a:spcBef>
          <a:spcPct val="0"/>
        </a:spcBef>
        <a:buNone/>
        <a:defRPr sz="3999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797" indent="-305908" algn="l" defTabSz="457063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999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19784" indent="-269919" algn="l" defTabSz="457063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799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5692" indent="-215935" algn="l" defTabSz="457063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5584" indent="-215935" algn="l" defTabSz="457063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3498" indent="-215935" algn="l" defTabSz="457063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3996" indent="-228531" algn="l" defTabSz="457063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079" indent="-228531" algn="l" defTabSz="457063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8163" indent="-228531" algn="l" defTabSz="457063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5268" indent="-228531" algn="l" defTabSz="457063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26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9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1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7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3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paceCadetShep0727/BiR-intro-to-AI" TargetMode="External"/><Relationship Id="rId7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9.png"/><Relationship Id="rId5" Type="http://schemas.openxmlformats.org/officeDocument/2006/relationships/image" Target="../media/image3.png"/><Relationship Id="rId4" Type="http://schemas.openxmlformats.org/officeDocument/2006/relationships/hyperlink" Target="https://vr.vex.com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3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4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Picture 114" descr="Glowing circuit board">
            <a:extLst>
              <a:ext uri="{FF2B5EF4-FFF2-40B4-BE49-F238E27FC236}">
                <a16:creationId xmlns:a16="http://schemas.microsoft.com/office/drawing/2014/main" id="{A55ECFAF-09F6-152E-A33F-39B2E36E67E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5000"/>
          </a:blip>
          <a:srcRect t="2568" b="13141"/>
          <a:stretch/>
        </p:blipFill>
        <p:spPr>
          <a:xfrm>
            <a:off x="20" y="-405627"/>
            <a:ext cx="12188805" cy="6857990"/>
          </a:xfrm>
          <a:prstGeom prst="rect">
            <a:avLst/>
          </a:prstGeom>
        </p:spPr>
      </p:pic>
      <p:sp>
        <p:nvSpPr>
          <p:cNvPr id="112" name="Google Shape;112;p19"/>
          <p:cNvSpPr txBox="1">
            <a:spLocks noGrp="1"/>
          </p:cNvSpPr>
          <p:nvPr>
            <p:ph type="ctrTitle"/>
          </p:nvPr>
        </p:nvSpPr>
        <p:spPr>
          <a:xfrm>
            <a:off x="1370336" y="1769540"/>
            <a:ext cx="9437575" cy="1828801"/>
          </a:xfrm>
          <a:prstGeom prst="rect">
            <a:avLst/>
          </a:prstGeom>
        </p:spPr>
        <p:txBody>
          <a:bodyPr spcFirstLastPara="1" lIns="91425" tIns="45700" rIns="91425" bIns="45700" anchorCtr="0">
            <a:normAutofit fontScale="90000"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F84393"/>
              </a:buClr>
              <a:buSzPts val="7900"/>
              <a:buFont typeface="Arial"/>
              <a:buNone/>
            </a:pPr>
            <a:r>
              <a:rPr lang="en-US" dirty="0">
                <a:latin typeface="Roboto Black"/>
                <a:ea typeface="Roboto Black"/>
                <a:cs typeface="Roboto Black"/>
                <a:sym typeface="Roboto Black"/>
              </a:rPr>
              <a:t>Black in Robotics Intro to Artificial Intelligence using Python</a:t>
            </a:r>
            <a:endParaRPr lang="en-US" b="0" dirty="0"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113" name="Google Shape;113;p19"/>
          <p:cNvSpPr txBox="1">
            <a:spLocks noGrp="1"/>
          </p:cNvSpPr>
          <p:nvPr>
            <p:ph type="subTitle" idx="1"/>
          </p:nvPr>
        </p:nvSpPr>
        <p:spPr>
          <a:xfrm>
            <a:off x="1370336" y="3598339"/>
            <a:ext cx="9437575" cy="1049867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SzPts val="6000"/>
              <a:buNone/>
            </a:pPr>
            <a:r>
              <a:rPr lang="en-US" sz="1100" dirty="0">
                <a:latin typeface="Roboto Black"/>
                <a:ea typeface="Roboto Black"/>
                <a:cs typeface="Roboto Black"/>
                <a:sym typeface="Roboto Black"/>
              </a:rPr>
              <a:t>Aaron Shepard </a:t>
            </a:r>
          </a:p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SzPts val="6000"/>
              <a:buNone/>
            </a:pPr>
            <a:r>
              <a:rPr lang="en-US" sz="1100" dirty="0">
                <a:latin typeface="Roboto"/>
                <a:ea typeface="Roboto"/>
                <a:cs typeface="Roboto"/>
                <a:sym typeface="Roboto"/>
              </a:rPr>
              <a:t>Software Systems Engineer </a:t>
            </a:r>
          </a:p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SzPts val="6000"/>
              <a:buNone/>
            </a:pPr>
            <a:r>
              <a:rPr lang="en-US" sz="1100" dirty="0">
                <a:latin typeface="Roboto"/>
                <a:ea typeface="Roboto"/>
                <a:cs typeface="Roboto"/>
                <a:sym typeface="Roboto"/>
              </a:rPr>
              <a:t>NASA Goddard Space Flight Center </a:t>
            </a:r>
          </a:p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SzPts val="6000"/>
              <a:buNone/>
            </a:pPr>
            <a:endParaRPr lang="en-US" sz="1100" dirty="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CB5D88-621A-96C5-7C2B-E3C5C7CCA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3 Components of An Autonomous Robotics System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11D9CC-E673-3A5B-5BB6-F113F9404D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Sense – Perceive the environment using external sensors/ devices </a:t>
            </a:r>
          </a:p>
          <a:p>
            <a:pPr lvl="1"/>
            <a:r>
              <a:rPr lang="en-US" dirty="0"/>
              <a:t>Cameras, lidar, ultrasonic, IR</a:t>
            </a:r>
          </a:p>
          <a:p>
            <a:pPr lvl="1"/>
            <a:endParaRPr lang="en-US" dirty="0"/>
          </a:p>
          <a:p>
            <a:r>
              <a:rPr lang="en-US" dirty="0"/>
              <a:t>Think- Make decisions based on perceived environment from sensor data</a:t>
            </a:r>
          </a:p>
          <a:p>
            <a:pPr lvl="1"/>
            <a:r>
              <a:rPr lang="en-US" dirty="0"/>
              <a:t>Path planning algorithms (RRT, A*, D*, etc.)  </a:t>
            </a:r>
          </a:p>
          <a:p>
            <a:endParaRPr lang="en-US" dirty="0"/>
          </a:p>
          <a:p>
            <a:r>
              <a:rPr lang="en-US" dirty="0"/>
              <a:t>Act- Carry out those decisions </a:t>
            </a:r>
          </a:p>
        </p:txBody>
      </p:sp>
      <p:pic>
        <p:nvPicPr>
          <p:cNvPr id="5" name="Picture 4" descr="A cartoon eyes with eyebrows&#10;&#10;Description automatically generated">
            <a:extLst>
              <a:ext uri="{FF2B5EF4-FFF2-40B4-BE49-F238E27FC236}">
                <a16:creationId xmlns:a16="http://schemas.microsoft.com/office/drawing/2014/main" id="{F299AB34-8353-BBA0-F33A-1172A6BC6A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9325" y="1536633"/>
            <a:ext cx="1085960" cy="951206"/>
          </a:xfrm>
          <a:prstGeom prst="rect">
            <a:avLst/>
          </a:prstGeom>
        </p:spPr>
      </p:pic>
      <p:pic>
        <p:nvPicPr>
          <p:cNvPr id="7" name="Picture 6" descr="A cartoon of a child thinking&#10;&#10;Description automatically generated">
            <a:extLst>
              <a:ext uri="{FF2B5EF4-FFF2-40B4-BE49-F238E27FC236}">
                <a16:creationId xmlns:a16="http://schemas.microsoft.com/office/drawing/2014/main" id="{85380428-75CC-DF73-E9D2-D688A6F189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0844" y="2793533"/>
            <a:ext cx="1562173" cy="1677356"/>
          </a:xfrm>
          <a:prstGeom prst="rect">
            <a:avLst/>
          </a:prstGeom>
        </p:spPr>
      </p:pic>
      <p:pic>
        <p:nvPicPr>
          <p:cNvPr id="9" name="Picture 8" descr="A cartoon of a child walking&#10;&#10;Description automatically generated">
            <a:extLst>
              <a:ext uri="{FF2B5EF4-FFF2-40B4-BE49-F238E27FC236}">
                <a16:creationId xmlns:a16="http://schemas.microsoft.com/office/drawing/2014/main" id="{739EE953-EC97-F5A3-7526-FCC7DEEBD0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7366" y="4297629"/>
            <a:ext cx="3908891" cy="2198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7315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B4B8B7-D649-6B08-72C4-D00F4E64E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Robotic System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27E0E9-7BBD-AC48-26EE-94CE3BCB8D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01664" indent="0">
              <a:buNone/>
            </a:pPr>
            <a:r>
              <a:rPr lang="en-US" dirty="0"/>
              <a:t>Our robot is stuck in a maze and we need to teach it how to get itself out </a:t>
            </a:r>
          </a:p>
          <a:p>
            <a:pPr marL="101664" indent="0">
              <a:buNone/>
            </a:pPr>
            <a:endParaRPr lang="en-US" dirty="0"/>
          </a:p>
          <a:p>
            <a:pPr marL="101664" indent="0">
              <a:buNone/>
            </a:pPr>
            <a:r>
              <a:rPr lang="en-US" dirty="0"/>
              <a:t>Sense- Image processing </a:t>
            </a:r>
          </a:p>
          <a:p>
            <a:pPr marL="101664" indent="0">
              <a:buNone/>
            </a:pPr>
            <a:endParaRPr lang="en-US" dirty="0"/>
          </a:p>
          <a:p>
            <a:pPr marL="101664" indent="0">
              <a:buNone/>
            </a:pPr>
            <a:r>
              <a:rPr lang="en-US" dirty="0"/>
              <a:t>Think- Path planning </a:t>
            </a:r>
          </a:p>
          <a:p>
            <a:pPr marL="101664" indent="0">
              <a:buNone/>
            </a:pPr>
            <a:endParaRPr lang="en-US" dirty="0"/>
          </a:p>
          <a:p>
            <a:pPr marL="101664" indent="0">
              <a:buNone/>
            </a:pPr>
            <a:r>
              <a:rPr lang="en-US" dirty="0"/>
              <a:t>Act- Control policy ***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8CF2B5-6ECB-E66D-4FAB-389B277A99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7773" y="2380376"/>
            <a:ext cx="5378645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0739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blue eye&#10;&#10;Description automatically generated">
            <a:extLst>
              <a:ext uri="{FF2B5EF4-FFF2-40B4-BE49-F238E27FC236}">
                <a16:creationId xmlns:a16="http://schemas.microsoft.com/office/drawing/2014/main" id="{18930EBC-6978-22A3-F5C8-CA44349B43F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 r="6691"/>
          <a:stretch/>
        </p:blipFill>
        <p:spPr>
          <a:xfrm>
            <a:off x="20" y="10"/>
            <a:ext cx="12188805" cy="685799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B4F6880E-3D65-79B6-C955-A7140B0835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0336" y="1769540"/>
            <a:ext cx="9437575" cy="1828801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457200"/>
            <a:r>
              <a:rPr lang="en-US" sz="5400"/>
              <a:t>Intro to Image Processing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C108863-8E6C-6132-CF52-F36C3FD55C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0336" y="3598339"/>
            <a:ext cx="9437575" cy="1049867"/>
          </a:xfrm>
        </p:spPr>
        <p:txBody>
          <a:bodyPr vert="horz" lIns="91440" tIns="45720" rIns="91440" bIns="45720" rtlCol="0" anchor="t">
            <a:normAutofit/>
          </a:bodyPr>
          <a:lstStyle/>
          <a:p>
            <a:pPr defTabSz="457200"/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16873498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urple and white eye with dots and lines around it&#10;&#10;Description automatically generated">
            <a:extLst>
              <a:ext uri="{FF2B5EF4-FFF2-40B4-BE49-F238E27FC236}">
                <a16:creationId xmlns:a16="http://schemas.microsoft.com/office/drawing/2014/main" id="{FB72A88D-0209-A13F-F933-F0F6B6F5D1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alphaModFix amt="35000"/>
          </a:blip>
          <a:srcRect l="26"/>
          <a:stretch/>
        </p:blipFill>
        <p:spPr>
          <a:xfrm>
            <a:off x="20" y="10"/>
            <a:ext cx="12188805" cy="685799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D1934800-992C-206B-E0F3-1060DDF0C7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557" y="609600"/>
            <a:ext cx="10351065" cy="970450"/>
          </a:xfrm>
        </p:spPr>
        <p:txBody>
          <a:bodyPr>
            <a:normAutofit/>
          </a:bodyPr>
          <a:lstStyle/>
          <a:p>
            <a:r>
              <a:rPr lang="en-US"/>
              <a:t>What is Computer Vision 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D60221B-F7E4-99CC-82D0-9FCAE1D076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557" y="1732449"/>
            <a:ext cx="10351065" cy="4058751"/>
          </a:xfrm>
        </p:spPr>
        <p:txBody>
          <a:bodyPr anchor="ctr">
            <a:normAutofit/>
          </a:bodyPr>
          <a:lstStyle/>
          <a:p>
            <a:pPr>
              <a:buClr>
                <a:srgbClr val="AE50AA"/>
              </a:buClr>
            </a:pPr>
            <a:r>
              <a:rPr lang="en-US"/>
              <a:t>Acquiring, processing, analyzing, and understanding digital images </a:t>
            </a:r>
          </a:p>
          <a:p>
            <a:pPr>
              <a:buClr>
                <a:srgbClr val="AE50AA"/>
              </a:buClr>
            </a:pPr>
            <a:endParaRPr lang="en-US"/>
          </a:p>
          <a:p>
            <a:pPr>
              <a:buClr>
                <a:srgbClr val="AE50AA"/>
              </a:buClr>
            </a:pPr>
            <a:r>
              <a:rPr lang="en-US"/>
              <a:t>Subdomains- scene reconstruction, object detection, tracking, object recognition </a:t>
            </a:r>
          </a:p>
        </p:txBody>
      </p:sp>
    </p:spTree>
    <p:extLst>
      <p:ext uri="{BB962C8B-B14F-4D97-AF65-F5344CB8AC3E}">
        <p14:creationId xmlns:p14="http://schemas.microsoft.com/office/powerpoint/2010/main" val="26995669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93B31-65AA-3ABA-824F-66B433541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Pictures Made of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B010E7-784D-94A3-2601-970402AF06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Digital images are made of pixels which are the smallest addressable element in display device </a:t>
            </a:r>
          </a:p>
          <a:p>
            <a:endParaRPr lang="en-US" dirty="0"/>
          </a:p>
          <a:p>
            <a:r>
              <a:rPr lang="en-US" dirty="0"/>
              <a:t>Typically the first pixel in an image is located on the top left corner of the image with the width (x) extending to the right and the height extending downwards </a:t>
            </a:r>
          </a:p>
        </p:txBody>
      </p:sp>
      <p:pic>
        <p:nvPicPr>
          <p:cNvPr id="5" name="Picture 4" descr="A math equation with numbers and a yellow box&#10;&#10;Description automatically generated with medium confidence">
            <a:extLst>
              <a:ext uri="{FF2B5EF4-FFF2-40B4-BE49-F238E27FC236}">
                <a16:creationId xmlns:a16="http://schemas.microsoft.com/office/drawing/2014/main" id="{CCFDF145-000A-1886-1CDD-A579ABF4BB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1539" y="3857625"/>
            <a:ext cx="6143625" cy="2390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6936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 game&#10;&#10;Description automatically generated">
            <a:extLst>
              <a:ext uri="{FF2B5EF4-FFF2-40B4-BE49-F238E27FC236}">
                <a16:creationId xmlns:a16="http://schemas.microsoft.com/office/drawing/2014/main" id="{0D2EC29F-6289-610A-E956-0E04D48EEA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679" b="26712"/>
          <a:stretch/>
        </p:blipFill>
        <p:spPr>
          <a:xfrm>
            <a:off x="20" y="10"/>
            <a:ext cx="12188805" cy="6857990"/>
          </a:xfrm>
          <a:prstGeom prst="rect">
            <a:avLst/>
          </a:prstGeom>
        </p:spPr>
      </p:pic>
      <p:sp useBgFill="1">
        <p:nvSpPr>
          <p:cNvPr id="10" name="Freeform 5">
            <a:extLst>
              <a:ext uri="{FF2B5EF4-FFF2-40B4-BE49-F238E27FC236}">
                <a16:creationId xmlns:a16="http://schemas.microsoft.com/office/drawing/2014/main" id="{37D54B6C-87D0-4C03-8335-3955179D2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-119237" y="1372137"/>
            <a:ext cx="5624423" cy="4099350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7D24C6-CC28-24E7-9D24-2FDF28802C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557" y="845388"/>
            <a:ext cx="3595483" cy="979016"/>
          </a:xfrm>
        </p:spPr>
        <p:txBody>
          <a:bodyPr anchor="b">
            <a:normAutofit/>
          </a:bodyPr>
          <a:lstStyle/>
          <a:p>
            <a:pPr algn="l"/>
            <a:r>
              <a:rPr lang="en-US" sz="2400"/>
              <a:t>Pixel Manipulation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43F695-D27C-02D3-6FF2-A03AE74361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557" y="1968237"/>
            <a:ext cx="3530764" cy="3679189"/>
          </a:xfrm>
        </p:spPr>
        <p:txBody>
          <a:bodyPr anchor="t">
            <a:normAutofit fontScale="92500"/>
          </a:bodyPr>
          <a:lstStyle/>
          <a:p>
            <a:r>
              <a:rPr lang="en-US" sz="1600" dirty="0"/>
              <a:t>In RGB color images each pixel will have 3 addressable channels (Red, Green, Blue) </a:t>
            </a:r>
          </a:p>
          <a:p>
            <a:pPr lvl="1"/>
            <a:r>
              <a:rPr lang="en-US" sz="1600" dirty="0"/>
              <a:t>Each channel is represented by a byte (0-255) </a:t>
            </a:r>
          </a:p>
          <a:p>
            <a:pPr lvl="1"/>
            <a:r>
              <a:rPr lang="en-US" sz="1600" dirty="0"/>
              <a:t>Why RGB?</a:t>
            </a:r>
          </a:p>
          <a:p>
            <a:pPr lvl="1"/>
            <a:endParaRPr lang="en-US" sz="1600" dirty="0"/>
          </a:p>
          <a:p>
            <a:r>
              <a:rPr lang="en-US" sz="1800" dirty="0"/>
              <a:t>What this means is that colored pixel data is 3 dimensional</a:t>
            </a:r>
          </a:p>
          <a:p>
            <a:r>
              <a:rPr lang="en-US" sz="1800" dirty="0"/>
              <a:t>Images can be processed by reading and changing the pixel data </a:t>
            </a:r>
          </a:p>
        </p:txBody>
      </p:sp>
    </p:spTree>
    <p:extLst>
      <p:ext uri="{BB962C8B-B14F-4D97-AF65-F5344CB8AC3E}">
        <p14:creationId xmlns:p14="http://schemas.microsoft.com/office/powerpoint/2010/main" val="12360369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young child and child playing with a robot&#10;&#10;Description automatically generated">
            <a:extLst>
              <a:ext uri="{FF2B5EF4-FFF2-40B4-BE49-F238E27FC236}">
                <a16:creationId xmlns:a16="http://schemas.microsoft.com/office/drawing/2014/main" id="{92B39034-0EBC-3776-3AFC-6AC180CBDAB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1460" b="24263"/>
          <a:stretch/>
        </p:blipFill>
        <p:spPr>
          <a:xfrm>
            <a:off x="20" y="10"/>
            <a:ext cx="12188805" cy="685799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7717C547-5557-1C21-F889-B354218B0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0336" y="1769540"/>
            <a:ext cx="9437575" cy="1828801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457200"/>
            <a:r>
              <a:rPr lang="en-US" sz="5400" dirty="0"/>
              <a:t>Breakout Session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9252272-51FB-4160-6F9B-ADD520E418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0336" y="3598339"/>
            <a:ext cx="9437575" cy="1049867"/>
          </a:xfrm>
        </p:spPr>
        <p:txBody>
          <a:bodyPr vert="horz" lIns="91440" tIns="45720" rIns="91440" bIns="45720" rtlCol="0" anchor="t">
            <a:normAutofit/>
          </a:bodyPr>
          <a:lstStyle/>
          <a:p>
            <a:pPr defTabSz="457200"/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41854119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B6E5480-7E13-7A5B-B1DF-0F2DBF7D93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0336" y="4406537"/>
            <a:ext cx="9437575" cy="1088336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457200"/>
            <a:r>
              <a:rPr lang="en-US" sz="4800" dirty="0"/>
              <a:t>Path Planning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3B6ABB8-884A-F3FC-E277-B732FB0582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0336" y="5494872"/>
            <a:ext cx="9437575" cy="621614"/>
          </a:xfrm>
        </p:spPr>
        <p:txBody>
          <a:bodyPr vert="horz" lIns="91440" tIns="45720" rIns="91440" bIns="45720" rtlCol="0" anchor="t">
            <a:normAutofit/>
          </a:bodyPr>
          <a:lstStyle/>
          <a:p>
            <a:pPr defTabSz="457200"/>
            <a:endParaRPr lang="en-US" sz="2000">
              <a:solidFill>
                <a:srgbClr val="A1F794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BFB581C-2142-4222-9A3B-905AD6C095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" t="2669" r="616"/>
          <a:stretch/>
        </p:blipFill>
        <p:spPr>
          <a:xfrm>
            <a:off x="0" y="0"/>
            <a:ext cx="12188825" cy="4322278"/>
          </a:xfrm>
          <a:prstGeom prst="rect">
            <a:avLst/>
          </a:prstGeom>
        </p:spPr>
      </p:pic>
      <p:pic>
        <p:nvPicPr>
          <p:cNvPr id="7" name="Picture 6" descr="A diagram of a path&#10;&#10;Description automatically generated">
            <a:extLst>
              <a:ext uri="{FF2B5EF4-FFF2-40B4-BE49-F238E27FC236}">
                <a16:creationId xmlns:a16="http://schemas.microsoft.com/office/drawing/2014/main" id="{66B7C89B-06A5-73FE-597D-5C79FC29EBA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6619" r="-1" b="18228"/>
          <a:stretch/>
        </p:blipFill>
        <p:spPr>
          <a:xfrm>
            <a:off x="20" y="-1"/>
            <a:ext cx="12195717" cy="4220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5772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4EB1F6-AF42-E2C4-0BE2-FE4EF83D5E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557" y="609600"/>
            <a:ext cx="5976515" cy="132959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Bef>
                <a:spcPct val="0"/>
              </a:spcBef>
            </a:pPr>
            <a:r>
              <a:rPr lang="en-US" sz="4000" dirty="0"/>
              <a:t>Motion/ Path Planning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5CA3B1-4716-B79F-4C8F-721CF73EB5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3557" y="2127623"/>
            <a:ext cx="5976515" cy="3567225"/>
          </a:xfrm>
        </p:spPr>
        <p:txBody>
          <a:bodyPr vert="horz" lIns="91440" tIns="45720" rIns="91440" bIns="45720" rtlCol="0" anchor="ctr">
            <a:normAutofit fontScale="85000" lnSpcReduction="20000"/>
          </a:bodyPr>
          <a:lstStyle/>
          <a:p>
            <a:pPr marL="101664" indent="0" defTabSz="457200">
              <a:spcBef>
                <a:spcPct val="20000"/>
              </a:spcBef>
              <a:spcAft>
                <a:spcPts val="600"/>
              </a:spcAft>
              <a:buClr>
                <a:srgbClr val="FE5519"/>
              </a:buClr>
              <a:buSzPct val="70000"/>
              <a:buFont typeface="Wingdings 2" charset="2"/>
              <a:buNone/>
            </a:pPr>
            <a:r>
              <a:rPr lang="en-US" dirty="0"/>
              <a:t>	A computational problem to find a sequence of valid configurations that moves an object from a start point to a destination </a:t>
            </a:r>
          </a:p>
          <a:p>
            <a:pPr marL="101664" indent="0" defTabSz="457200">
              <a:spcBef>
                <a:spcPct val="20000"/>
              </a:spcBef>
              <a:spcAft>
                <a:spcPts val="600"/>
              </a:spcAft>
              <a:buClr>
                <a:srgbClr val="FE5519"/>
              </a:buClr>
              <a:buSzPct val="70000"/>
              <a:buFont typeface="Wingdings 2" charset="2"/>
              <a:buNone/>
            </a:pPr>
            <a:endParaRPr lang="en-US" dirty="0"/>
          </a:p>
          <a:p>
            <a:pPr marL="101664" indent="0" defTabSz="457200">
              <a:spcBef>
                <a:spcPct val="20000"/>
              </a:spcBef>
              <a:spcAft>
                <a:spcPts val="600"/>
              </a:spcAft>
              <a:buClr>
                <a:srgbClr val="FE5519"/>
              </a:buClr>
              <a:buSzPct val="70000"/>
              <a:buFont typeface="Wingdings 2" charset="2"/>
              <a:buNone/>
            </a:pPr>
            <a:r>
              <a:rPr lang="en-US" dirty="0"/>
              <a:t>This allows autonomous vehicles/ robots to find the shortest and/or the most obstacle free path from a start state to a goal state </a:t>
            </a:r>
          </a:p>
          <a:p>
            <a:pPr marL="101664" indent="0" defTabSz="457200">
              <a:spcBef>
                <a:spcPct val="20000"/>
              </a:spcBef>
              <a:spcAft>
                <a:spcPts val="600"/>
              </a:spcAft>
              <a:buClr>
                <a:srgbClr val="FE5519"/>
              </a:buClr>
              <a:buSzPct val="70000"/>
              <a:buFont typeface="Wingdings 2" charset="2"/>
              <a:buNone/>
            </a:pPr>
            <a:endParaRPr lang="en-US" dirty="0"/>
          </a:p>
          <a:p>
            <a:pPr marL="101664" indent="0" defTabSz="457200">
              <a:spcBef>
                <a:spcPct val="20000"/>
              </a:spcBef>
              <a:spcAft>
                <a:spcPts val="600"/>
              </a:spcAft>
              <a:buClr>
                <a:srgbClr val="FE5519"/>
              </a:buClr>
              <a:buSzPct val="70000"/>
              <a:buFont typeface="Wingdings 2" charset="2"/>
              <a:buNone/>
            </a:pPr>
            <a:r>
              <a:rPr lang="en-US" dirty="0"/>
              <a:t>Requires a map of the environment,  along with a start and goal state </a:t>
            </a:r>
          </a:p>
          <a:p>
            <a:pPr marL="101664" indent="0" defTabSz="457200">
              <a:spcBef>
                <a:spcPct val="20000"/>
              </a:spcBef>
              <a:spcAft>
                <a:spcPts val="600"/>
              </a:spcAft>
              <a:buClr>
                <a:srgbClr val="FE5519"/>
              </a:buClr>
              <a:buSzPct val="70000"/>
              <a:buFont typeface="Wingdings 2" charset="2"/>
              <a:buNone/>
            </a:pPr>
            <a:endParaRPr lang="en-US" dirty="0"/>
          </a:p>
          <a:p>
            <a:pPr marL="101664" indent="0" defTabSz="457200">
              <a:spcBef>
                <a:spcPct val="20000"/>
              </a:spcBef>
              <a:spcAft>
                <a:spcPts val="600"/>
              </a:spcAft>
              <a:buClr>
                <a:srgbClr val="FE5519"/>
              </a:buClr>
              <a:buSzPct val="70000"/>
              <a:buFont typeface="Wingdings 2" charset="2"/>
              <a:buNone/>
            </a:pPr>
            <a:r>
              <a:rPr lang="en-US" dirty="0"/>
              <a:t>Different Algorithms A* ,D* , RRT </a:t>
            </a:r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rgbClr val="FE5519"/>
              </a:buClr>
              <a:buSzPct val="70000"/>
            </a:pPr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AEE9CAC-347C-43C2-AE87-6BC5566E6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7231021" y="1"/>
            <a:ext cx="4957804" cy="6858000"/>
          </a:xfrm>
          <a:prstGeom prst="rect">
            <a:avLst/>
          </a:prstGeom>
        </p:spPr>
      </p:pic>
      <p:pic>
        <p:nvPicPr>
          <p:cNvPr id="6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19EA19EB-94AE-394B-CF95-1173E2AACC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0978" y="2446173"/>
            <a:ext cx="3994551" cy="1497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4594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51C9C-3369-F19D-250C-AFF13FD557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557" y="609600"/>
            <a:ext cx="3077947" cy="97045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defTabSz="457200">
              <a:lnSpc>
                <a:spcPct val="90000"/>
              </a:lnSpc>
              <a:spcBef>
                <a:spcPct val="0"/>
              </a:spcBef>
            </a:pPr>
            <a:r>
              <a:rPr lang="en-US" sz="240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Rapidly Exploring Random Tree (RRT)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67C292-091F-01AD-75C6-8D9C3197B7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3557" y="1732449"/>
            <a:ext cx="3077947" cy="4482084"/>
          </a:xfrm>
        </p:spPr>
        <p:txBody>
          <a:bodyPr vert="horz" lIns="91440" tIns="45720" rIns="91440" bIns="45720" rtlCol="0" anchor="t">
            <a:normAutofit/>
          </a:bodyPr>
          <a:lstStyle/>
          <a:p>
            <a:pPr defTabSz="457200">
              <a:spcBef>
                <a:spcPct val="20000"/>
              </a:spcBef>
              <a:spcAft>
                <a:spcPts val="600"/>
              </a:spcAft>
              <a:buSzPct val="70000"/>
            </a:pPr>
            <a:r>
              <a:rPr lang="en-US" sz="1600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Designed to efficiently search nonconvex high dimensional spaces </a:t>
            </a:r>
          </a:p>
          <a:p>
            <a:pPr defTabSz="457200">
              <a:spcBef>
                <a:spcPct val="20000"/>
              </a:spcBef>
              <a:spcAft>
                <a:spcPts val="600"/>
              </a:spcAft>
              <a:buSzPct val="70000"/>
            </a:pPr>
            <a:endParaRPr lang="en-US" sz="1600" dirty="0">
              <a:ln>
                <a:solidFill>
                  <a:srgbClr val="404040">
                    <a:alpha val="10000"/>
                  </a:srgbClr>
                </a:solidFill>
              </a:ln>
              <a:solidFill>
                <a:srgbClr val="DADADA"/>
              </a:solidFill>
            </a:endParaRPr>
          </a:p>
          <a:p>
            <a:pPr defTabSz="457200">
              <a:spcBef>
                <a:spcPct val="20000"/>
              </a:spcBef>
              <a:spcAft>
                <a:spcPts val="600"/>
              </a:spcAft>
              <a:buSzPct val="70000"/>
            </a:pPr>
            <a:r>
              <a:rPr lang="en-US" sz="1600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Randomly builds a space filling tree </a:t>
            </a:r>
          </a:p>
          <a:p>
            <a:pPr defTabSz="457200">
              <a:spcBef>
                <a:spcPct val="20000"/>
              </a:spcBef>
              <a:spcAft>
                <a:spcPts val="600"/>
              </a:spcAft>
              <a:buSzPct val="70000"/>
            </a:pPr>
            <a:endParaRPr lang="en-US" sz="1600" dirty="0">
              <a:ln>
                <a:solidFill>
                  <a:srgbClr val="404040">
                    <a:alpha val="10000"/>
                  </a:srgbClr>
                </a:solidFill>
              </a:ln>
              <a:solidFill>
                <a:srgbClr val="DADADA"/>
              </a:solidFill>
            </a:endParaRPr>
          </a:p>
          <a:p>
            <a:pPr defTabSz="457200">
              <a:spcBef>
                <a:spcPct val="20000"/>
              </a:spcBef>
              <a:spcAft>
                <a:spcPts val="600"/>
              </a:spcAft>
              <a:buSzPct val="70000"/>
            </a:pPr>
            <a:r>
              <a:rPr lang="en-US" sz="1600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Used to generate open loop trajectories for non-linear systems with state constraints</a:t>
            </a:r>
          </a:p>
          <a:p>
            <a:pPr defTabSz="457200">
              <a:spcBef>
                <a:spcPct val="20000"/>
              </a:spcBef>
              <a:spcAft>
                <a:spcPts val="600"/>
              </a:spcAft>
              <a:buSzPct val="70000"/>
            </a:pPr>
            <a:endParaRPr lang="en-US" sz="1600" dirty="0">
              <a:ln>
                <a:solidFill>
                  <a:srgbClr val="404040">
                    <a:alpha val="10000"/>
                  </a:srgbClr>
                </a:solidFill>
              </a:ln>
              <a:solidFill>
                <a:srgbClr val="DADADA"/>
              </a:solidFill>
            </a:endParaRPr>
          </a:p>
          <a:p>
            <a:pPr defTabSz="457200">
              <a:spcBef>
                <a:spcPct val="20000"/>
              </a:spcBef>
              <a:spcAft>
                <a:spcPts val="600"/>
              </a:spcAft>
              <a:buSzPct val="70000"/>
            </a:pPr>
            <a:r>
              <a:rPr lang="en-US" sz="1600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Good , but not the best option for this problem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97E107-5FFC-CEB4-A78D-42155C6230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5061" y="952107"/>
            <a:ext cx="6640463" cy="4953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7466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5405F23C-C82E-4181-95EA-321F3D891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-10647" y="1"/>
            <a:ext cx="4965403" cy="6858000"/>
          </a:xfrm>
          <a:prstGeom prst="rect">
            <a:avLst/>
          </a:prstGeom>
        </p:spPr>
      </p:pic>
      <p:pic>
        <p:nvPicPr>
          <p:cNvPr id="8" name="Content Placeholder 7" descr="A picture containing diagram&#10;&#10;Description automatically generated">
            <a:extLst>
              <a:ext uri="{FF2B5EF4-FFF2-40B4-BE49-F238E27FC236}">
                <a16:creationId xmlns:a16="http://schemas.microsoft.com/office/drawing/2014/main" id="{46D74E0E-828F-CC8E-B7D9-F5B450B60D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1533" y="794719"/>
            <a:ext cx="3342708" cy="5103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5711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87384-DB7C-4CC0-20F8-B55B3250E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A* Algorithm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DA0364-34E3-7E9F-4F7E-F6C3DAF7D6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Graph traversal and path search algorithm </a:t>
            </a:r>
          </a:p>
          <a:p>
            <a:r>
              <a:rPr lang="en-US" dirty="0"/>
              <a:t>Informed search </a:t>
            </a:r>
          </a:p>
          <a:p>
            <a:pPr lvl="1"/>
            <a:r>
              <a:rPr lang="en-US" dirty="0"/>
              <a:t>Formulated in the terms of weighted graph </a:t>
            </a:r>
          </a:p>
          <a:p>
            <a:pPr lvl="1"/>
            <a:r>
              <a:rPr lang="en-US" dirty="0"/>
              <a:t>Looks for the path to goal node with least cost (shortest distance)</a:t>
            </a:r>
          </a:p>
          <a:p>
            <a:endParaRPr lang="en-US" dirty="0"/>
          </a:p>
          <a:p>
            <a:r>
              <a:rPr lang="en-US" dirty="0"/>
              <a:t>Maintains a tree of paths originating at the start node and extends path</a:t>
            </a:r>
          </a:p>
          <a:p>
            <a:r>
              <a:rPr lang="en-US" dirty="0"/>
              <a:t>edge at a time  until goal node is reached </a:t>
            </a:r>
          </a:p>
          <a:p>
            <a:r>
              <a:rPr lang="en-US" dirty="0"/>
              <a:t>Great for solving mazes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Cons: </a:t>
            </a:r>
          </a:p>
          <a:p>
            <a:pPr lvl="1"/>
            <a:r>
              <a:rPr lang="en-US" dirty="0"/>
              <a:t>Space complexity( stores all generated nodes in memory) </a:t>
            </a:r>
          </a:p>
          <a:p>
            <a:pPr lvl="1"/>
            <a:r>
              <a:rPr lang="en-US" dirty="0"/>
              <a:t>Outperformed by algorithms that can preprocess the graph 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471A0BA7-E8BC-890F-D12A-59AA49924D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4465" y="2372322"/>
            <a:ext cx="4507558" cy="2229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9345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2744C-329F-6254-3BEC-5B8D322EE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A* Algorithm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A93220-C8E3-FF3F-8C27-1A81816B20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At each iteration A* determines which path to extend based on the cost of the path (distance from start node) and the estimated cost to extend the path all the way to the goal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101664" indent="0">
              <a:buNone/>
            </a:pPr>
            <a:r>
              <a:rPr lang="en-US" dirty="0"/>
              <a:t> n= next node on the path  g(n) – cost from start, h(n) heuristic cost to goal</a:t>
            </a:r>
          </a:p>
          <a:p>
            <a:pPr marL="101664" indent="0">
              <a:buNone/>
            </a:pPr>
            <a:endParaRPr lang="en-US" dirty="0"/>
          </a:p>
          <a:p>
            <a:pPr marL="101664" indent="0">
              <a:buNone/>
            </a:pPr>
            <a:r>
              <a:rPr lang="en-US" dirty="0"/>
              <a:t>Typical implementations use a priority queue to perform the repeated section of minimum cost nodes to expand. At each step the node with the lowest f(n) is removed with the f and g values updated. This continues until the removed node is the goal node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93E722-A485-B86D-380D-1C0291453A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6607" y="2756627"/>
            <a:ext cx="2229161" cy="533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8543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young child and child playing with a robot&#10;&#10;Description automatically generated">
            <a:extLst>
              <a:ext uri="{FF2B5EF4-FFF2-40B4-BE49-F238E27FC236}">
                <a16:creationId xmlns:a16="http://schemas.microsoft.com/office/drawing/2014/main" id="{92B39034-0EBC-3776-3AFC-6AC180CBDAB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1460" b="24263"/>
          <a:stretch/>
        </p:blipFill>
        <p:spPr>
          <a:xfrm>
            <a:off x="20" y="10"/>
            <a:ext cx="12188805" cy="685799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7717C547-5557-1C21-F889-B354218B0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0336" y="1769540"/>
            <a:ext cx="9437575" cy="1828801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457200"/>
            <a:r>
              <a:rPr lang="en-US" sz="5400" dirty="0"/>
              <a:t>Breakout Session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9252272-51FB-4160-6F9B-ADD520E418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0336" y="3598339"/>
            <a:ext cx="9437575" cy="1049867"/>
          </a:xfrm>
        </p:spPr>
        <p:txBody>
          <a:bodyPr vert="horz" lIns="91440" tIns="45720" rIns="91440" bIns="45720" rtlCol="0" anchor="t">
            <a:normAutofit/>
          </a:bodyPr>
          <a:lstStyle/>
          <a:p>
            <a:pPr defTabSz="457200"/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31852904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C9FC97-C9BD-646F-4684-B6B2E11B7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Combining A* and Image Processing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765EE1-CA70-F325-B880-BED07C6EBB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can we get this maze                                                          onto this algorithm grid?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E5B6A1-F7D8-79C6-BB08-7D42D11D30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061" y="2094174"/>
            <a:ext cx="4306279" cy="43513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EB9CE01-BC50-329B-6BE5-88E785E454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4139" y="2094174"/>
            <a:ext cx="4228863" cy="4347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1068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young child and child playing with a robot&#10;&#10;Description automatically generated">
            <a:extLst>
              <a:ext uri="{FF2B5EF4-FFF2-40B4-BE49-F238E27FC236}">
                <a16:creationId xmlns:a16="http://schemas.microsoft.com/office/drawing/2014/main" id="{92B39034-0EBC-3776-3AFC-6AC180CBDAB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 t="1460" b="24263"/>
          <a:stretch/>
        </p:blipFill>
        <p:spPr>
          <a:xfrm>
            <a:off x="20" y="10"/>
            <a:ext cx="12188805" cy="685799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7717C547-5557-1C21-F889-B354218B0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0336" y="1769540"/>
            <a:ext cx="9437575" cy="1828801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457200"/>
            <a:r>
              <a:rPr lang="en-US" sz="5400" dirty="0"/>
              <a:t>Breakout Session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9252272-51FB-4160-6F9B-ADD520E418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0336" y="3598339"/>
            <a:ext cx="9437575" cy="1049867"/>
          </a:xfrm>
        </p:spPr>
        <p:txBody>
          <a:bodyPr vert="horz" lIns="91440" tIns="45720" rIns="91440" bIns="45720" rtlCol="0" anchor="t">
            <a:normAutofit/>
          </a:bodyPr>
          <a:lstStyle/>
          <a:p>
            <a:pPr defTabSz="457200"/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25994473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E76967-E986-83D1-CD35-CEFD31DF2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Will Cover Next Time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CCD39A-AE69-A26B-B623-6175CBCECB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Motion policy development</a:t>
            </a:r>
          </a:p>
          <a:p>
            <a:r>
              <a:rPr lang="en-US" dirty="0"/>
              <a:t>Data transfer </a:t>
            </a:r>
          </a:p>
          <a:p>
            <a:r>
              <a:rPr lang="en-US" dirty="0"/>
              <a:t>Sensor fusion </a:t>
            </a:r>
          </a:p>
        </p:txBody>
      </p:sp>
    </p:spTree>
    <p:extLst>
      <p:ext uri="{BB962C8B-B14F-4D97-AF65-F5344CB8AC3E}">
        <p14:creationId xmlns:p14="http://schemas.microsoft.com/office/powerpoint/2010/main" val="18478223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Logo&#10;&#10;Description automatically generated">
            <a:extLst>
              <a:ext uri="{FF2B5EF4-FFF2-40B4-BE49-F238E27FC236}">
                <a16:creationId xmlns:a16="http://schemas.microsoft.com/office/drawing/2014/main" id="{5FE42568-50FB-47AC-A6CC-DFC210033836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 rotWithShape="1">
          <a:blip r:embed="rId3"/>
          <a:srcRect t="4946" b="5030"/>
          <a:stretch/>
        </p:blipFill>
        <p:spPr>
          <a:xfrm>
            <a:off x="20" y="10"/>
            <a:ext cx="12188805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5553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052C2-7C16-0DFD-F309-69A047755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4819" y="609600"/>
            <a:ext cx="5976516" cy="970450"/>
          </a:xfrm>
        </p:spPr>
        <p:txBody>
          <a:bodyPr>
            <a:normAutofit/>
          </a:bodyPr>
          <a:lstStyle/>
          <a:p>
            <a:r>
              <a:rPr lang="en-US" dirty="0"/>
              <a:t>Learning Objectives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AA41F59-BAF0-4CFD-A9FA-ED4C838B54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-10646" y="1"/>
            <a:ext cx="4689310" cy="6858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9F991A-008C-3F4C-8D41-FBE9D06DFB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4819" y="1828801"/>
            <a:ext cx="5976516" cy="3866048"/>
          </a:xfrm>
        </p:spPr>
        <p:txBody>
          <a:bodyPr anchor="ctr">
            <a:normAutofit/>
          </a:bodyPr>
          <a:lstStyle/>
          <a:p>
            <a:pPr>
              <a:buClr>
                <a:srgbClr val="FAB13B"/>
              </a:buClr>
            </a:pPr>
            <a:r>
              <a:rPr lang="en-US" dirty="0"/>
              <a:t>What is AI ? </a:t>
            </a:r>
          </a:p>
          <a:p>
            <a:pPr>
              <a:buClr>
                <a:srgbClr val="FAB13B"/>
              </a:buClr>
            </a:pPr>
            <a:r>
              <a:rPr lang="en-US" dirty="0"/>
              <a:t>Components of an AI Robotics System </a:t>
            </a:r>
          </a:p>
          <a:p>
            <a:pPr>
              <a:buClr>
                <a:srgbClr val="FAB13B"/>
              </a:buClr>
            </a:pPr>
            <a:r>
              <a:rPr lang="en-US" dirty="0"/>
              <a:t> Image Processing </a:t>
            </a:r>
          </a:p>
          <a:p>
            <a:pPr>
              <a:buClr>
                <a:srgbClr val="FAB13B"/>
              </a:buClr>
            </a:pPr>
            <a:r>
              <a:rPr lang="en-US" dirty="0"/>
              <a:t>Path Planning</a:t>
            </a:r>
          </a:p>
          <a:p>
            <a:pPr>
              <a:buClr>
                <a:srgbClr val="FAB13B"/>
              </a:buClr>
            </a:pPr>
            <a:r>
              <a:rPr lang="en-US" dirty="0"/>
              <a:t>Control Policy Development</a:t>
            </a:r>
          </a:p>
        </p:txBody>
      </p:sp>
      <p:pic>
        <p:nvPicPr>
          <p:cNvPr id="5" name="Picture 4" descr="A robot holding a tablet and a computer&#10;&#10;Description automatically generated">
            <a:extLst>
              <a:ext uri="{FF2B5EF4-FFF2-40B4-BE49-F238E27FC236}">
                <a16:creationId xmlns:a16="http://schemas.microsoft.com/office/drawing/2014/main" id="{99D05227-94F0-7040-8D88-ECFBE357C9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440" y="1094825"/>
            <a:ext cx="4693640" cy="4693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487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57CD70-CFA1-B0DF-AD04-59D4350611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557" y="609600"/>
            <a:ext cx="5976515" cy="132959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Bef>
                <a:spcPct val="0"/>
              </a:spcBef>
            </a:pPr>
            <a:r>
              <a:rPr lang="en-US" sz="4000"/>
              <a:t>Software Needed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C7A1B1-BB53-D584-B8E3-57C3E3D50E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3557" y="2127623"/>
            <a:ext cx="5976515" cy="35672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rgbClr val="FFBB00"/>
              </a:buClr>
              <a:buSzPct val="70000"/>
            </a:pPr>
            <a:endParaRPr lang="en-US" dirty="0"/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rgbClr val="FFBB00"/>
              </a:buClr>
              <a:buSzPct val="70000"/>
            </a:pPr>
            <a:endParaRPr lang="en-US" dirty="0"/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rgbClr val="FFBB00"/>
              </a:buClr>
              <a:buSzPct val="70000"/>
            </a:pPr>
            <a:r>
              <a:rPr lang="en-US" dirty="0"/>
              <a:t>Python IDE: Anaconda, Spyder, </a:t>
            </a:r>
            <a:r>
              <a:rPr lang="en-US" dirty="0" err="1"/>
              <a:t>Pycharm</a:t>
            </a:r>
            <a:r>
              <a:rPr lang="en-US" dirty="0"/>
              <a:t>, etc.. </a:t>
            </a:r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rgbClr val="FFBB00"/>
              </a:buClr>
              <a:buSzPct val="70000"/>
            </a:pPr>
            <a:r>
              <a:rPr lang="en-US" dirty="0"/>
              <a:t>GitHub Repo: </a:t>
            </a:r>
            <a:r>
              <a:rPr lang="en-US" dirty="0">
                <a:hlinkClick r:id="rId3"/>
              </a:rPr>
              <a:t>https://github.com/SpaceCadetShep0727/BiR-intro-to-AI</a:t>
            </a:r>
            <a:r>
              <a:rPr lang="en-US" dirty="0"/>
              <a:t> </a:t>
            </a:r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rgbClr val="FFBB00"/>
              </a:buClr>
              <a:buSzPct val="70000"/>
            </a:pPr>
            <a:endParaRPr lang="en-US" dirty="0"/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rgbClr val="FFBB00"/>
              </a:buClr>
              <a:buSzPct val="70000"/>
            </a:pPr>
            <a:r>
              <a:rPr lang="en-US" dirty="0"/>
              <a:t>Optional: </a:t>
            </a:r>
            <a:r>
              <a:rPr lang="en-US" dirty="0">
                <a:hlinkClick r:id="rId4"/>
              </a:rPr>
              <a:t>https://vr.vex.com/</a:t>
            </a:r>
            <a:r>
              <a:rPr lang="en-US" dirty="0"/>
              <a:t> </a:t>
            </a:r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rgbClr val="FFBB00"/>
              </a:buClr>
              <a:buSzPct val="70000"/>
            </a:pPr>
            <a:endParaRPr lang="en-US" dirty="0"/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rgbClr val="FFBB00"/>
              </a:buClr>
              <a:buSzPct val="70000"/>
            </a:pPr>
            <a:endParaRPr lang="en-US" dirty="0"/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rgbClr val="FFBB00"/>
              </a:buClr>
              <a:buSzPct val="70000"/>
            </a:pPr>
            <a:endParaRPr lang="en-US" dirty="0"/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rgbClr val="FFBB00"/>
              </a:buClr>
              <a:buSzPct val="70000"/>
            </a:pPr>
            <a:endParaRPr lang="en-US" dirty="0"/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rgbClr val="FFBB00"/>
              </a:buClr>
              <a:buSzPct val="70000"/>
            </a:pPr>
            <a:endParaRPr lang="en-US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7AEE9CAC-347C-43C2-AE87-6BC5566E6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7231021" y="1"/>
            <a:ext cx="4957804" cy="6858000"/>
          </a:xfrm>
          <a:prstGeom prst="rect">
            <a:avLst/>
          </a:prstGeom>
        </p:spPr>
      </p:pic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8B5C1BF3-8126-0455-88A6-1F1DF038BA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50978" y="2071684"/>
            <a:ext cx="3994551" cy="2246934"/>
          </a:xfrm>
          <a:prstGeom prst="rect">
            <a:avLst/>
          </a:prstGeom>
        </p:spPr>
      </p:pic>
      <p:pic>
        <p:nvPicPr>
          <p:cNvPr id="5" name="Picture 4" descr="A white cat in a black circle&#10;&#10;Description automatically generated">
            <a:extLst>
              <a:ext uri="{FF2B5EF4-FFF2-40B4-BE49-F238E27FC236}">
                <a16:creationId xmlns:a16="http://schemas.microsoft.com/office/drawing/2014/main" id="{DCCDC84C-CD0C-D700-294C-8F854A34D9F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86642" y="312983"/>
            <a:ext cx="1566151" cy="1566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7316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robot hand touching a person's hand&#10;&#10;Description automatically generated">
            <a:extLst>
              <a:ext uri="{FF2B5EF4-FFF2-40B4-BE49-F238E27FC236}">
                <a16:creationId xmlns:a16="http://schemas.microsoft.com/office/drawing/2014/main" id="{C115E62F-822B-33C6-BD40-BC7B43EC13A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 t="6084" b="18896"/>
          <a:stretch/>
        </p:blipFill>
        <p:spPr>
          <a:xfrm>
            <a:off x="20" y="10"/>
            <a:ext cx="12188805" cy="685799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10C14FD5-22CB-DBB5-41FF-68F4402A03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0336" y="1769540"/>
            <a:ext cx="9437575" cy="1828801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457200"/>
            <a:r>
              <a:rPr lang="en-US" sz="5400"/>
              <a:t>AI and Autonomous Systems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7E2C00-60BA-4EE8-206F-8718655071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0336" y="3598339"/>
            <a:ext cx="9437575" cy="1049867"/>
          </a:xfrm>
        </p:spPr>
        <p:txBody>
          <a:bodyPr vert="horz" lIns="91440" tIns="45720" rIns="91440" bIns="45720" rtlCol="0" anchor="t">
            <a:normAutofit/>
          </a:bodyPr>
          <a:lstStyle/>
          <a:p>
            <a:pPr defTabSz="457200"/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38047039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95CB840F-8E41-4CA5-B79B-25CC80AD2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C0BCC3-4479-226C-F508-F3BCA8C697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557" y="609600"/>
            <a:ext cx="3077947" cy="97045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defTabSz="457200">
              <a:spcBef>
                <a:spcPct val="0"/>
              </a:spcBef>
            </a:pPr>
            <a:r>
              <a:rPr lang="en-US" sz="2800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What is Artificial Intelligence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48ED6E-B69D-B8A4-075D-99DF3A327D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3557" y="1732449"/>
            <a:ext cx="3077947" cy="4482084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101664" indent="0" defTabSz="457200">
              <a:spcBef>
                <a:spcPct val="20000"/>
              </a:spcBef>
              <a:spcAft>
                <a:spcPts val="600"/>
              </a:spcAft>
              <a:buSzPct val="70000"/>
              <a:buFont typeface="Wingdings 2" charset="2"/>
              <a:buNone/>
            </a:pPr>
            <a:r>
              <a:rPr lang="en-US" sz="1600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The demonstration of intelligence by machines instead of humans/ other animals </a:t>
            </a:r>
          </a:p>
          <a:p>
            <a:pPr marL="101664" indent="0" defTabSz="457200">
              <a:spcBef>
                <a:spcPct val="20000"/>
              </a:spcBef>
              <a:spcAft>
                <a:spcPts val="600"/>
              </a:spcAft>
              <a:buSzPct val="70000"/>
              <a:buFont typeface="Wingdings 2" charset="2"/>
              <a:buNone/>
            </a:pPr>
            <a:endParaRPr lang="en-US" sz="1600" dirty="0">
              <a:ln>
                <a:solidFill>
                  <a:srgbClr val="404040">
                    <a:alpha val="10000"/>
                  </a:srgbClr>
                </a:solidFill>
              </a:ln>
              <a:solidFill>
                <a:srgbClr val="DADADA"/>
              </a:solidFill>
            </a:endParaRPr>
          </a:p>
          <a:p>
            <a:pPr marL="101664" indent="0" defTabSz="457200">
              <a:spcBef>
                <a:spcPct val="20000"/>
              </a:spcBef>
              <a:spcAft>
                <a:spcPts val="600"/>
              </a:spcAft>
              <a:buSzPct val="70000"/>
              <a:buFont typeface="Wingdings 2" charset="2"/>
              <a:buNone/>
            </a:pPr>
            <a:r>
              <a:rPr lang="en-US" sz="1600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Multiple subfields of AI research including: reasoning, knowledge representation, planning, learning, natural language processing, perception, and object manipulation </a:t>
            </a:r>
          </a:p>
          <a:p>
            <a:pPr marL="101664" indent="0" defTabSz="457200">
              <a:spcBef>
                <a:spcPct val="20000"/>
              </a:spcBef>
              <a:spcAft>
                <a:spcPts val="600"/>
              </a:spcAft>
              <a:buSzPct val="70000"/>
              <a:buFont typeface="Wingdings 2" charset="2"/>
              <a:buNone/>
            </a:pPr>
            <a:endParaRPr lang="en-US" sz="1600" dirty="0">
              <a:ln>
                <a:solidFill>
                  <a:srgbClr val="404040">
                    <a:alpha val="10000"/>
                  </a:srgbClr>
                </a:solidFill>
              </a:ln>
              <a:solidFill>
                <a:srgbClr val="DADADA"/>
              </a:solidFill>
            </a:endParaRPr>
          </a:p>
          <a:p>
            <a:pPr marL="101664" indent="0" defTabSz="457200">
              <a:spcBef>
                <a:spcPct val="20000"/>
              </a:spcBef>
              <a:spcAft>
                <a:spcPts val="600"/>
              </a:spcAft>
              <a:buSzPct val="70000"/>
              <a:buFont typeface="Wingdings 2" charset="2"/>
              <a:buNone/>
            </a:pPr>
            <a:r>
              <a:rPr lang="en-US" sz="1600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Mostly implemented today using highly mathematical/statistical machine learning algorithms</a:t>
            </a:r>
          </a:p>
          <a:p>
            <a:pPr marL="101664" indent="0" defTabSz="457200">
              <a:spcBef>
                <a:spcPct val="20000"/>
              </a:spcBef>
              <a:spcAft>
                <a:spcPts val="600"/>
              </a:spcAft>
              <a:buSzPct val="70000"/>
              <a:buFont typeface="Wingdings 2" charset="2"/>
              <a:buNone/>
            </a:pPr>
            <a:endParaRPr lang="en-US" sz="1600" dirty="0">
              <a:ln>
                <a:solidFill>
                  <a:srgbClr val="404040">
                    <a:alpha val="10000"/>
                  </a:srgbClr>
                </a:solidFill>
              </a:ln>
              <a:solidFill>
                <a:srgbClr val="DADADA"/>
              </a:solidFill>
            </a:endParaRPr>
          </a:p>
          <a:p>
            <a:pPr marL="101664" indent="0" defTabSz="457200">
              <a:spcBef>
                <a:spcPct val="20000"/>
              </a:spcBef>
              <a:spcAft>
                <a:spcPts val="600"/>
              </a:spcAft>
              <a:buSzPct val="70000"/>
              <a:buFont typeface="Wingdings 2" charset="2"/>
              <a:buNone/>
            </a:pPr>
            <a:endParaRPr lang="en-US" sz="1600" dirty="0">
              <a:ln>
                <a:solidFill>
                  <a:srgbClr val="404040">
                    <a:alpha val="10000"/>
                  </a:srgbClr>
                </a:solidFill>
              </a:ln>
              <a:solidFill>
                <a:srgbClr val="DADADA"/>
              </a:solidFill>
            </a:endParaRPr>
          </a:p>
        </p:txBody>
      </p: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C47EEAE8-FCB6-4450-4238-81DE37720D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5977" y="824174"/>
            <a:ext cx="6048375" cy="492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4661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C19DC8-7AA3-1BE5-156E-C521093EFE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557" y="609600"/>
            <a:ext cx="5976515" cy="97045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Bef>
                <a:spcPct val="0"/>
              </a:spcBef>
            </a:pPr>
            <a:r>
              <a:rPr lang="en-US" sz="4000" dirty="0"/>
              <a:t>Origins of AI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EC4D80-B521-68C3-568A-FC592ED945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3557" y="1828801"/>
            <a:ext cx="5976515" cy="38660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rgbClr val="AF9060"/>
              </a:buClr>
              <a:buSzPct val="70000"/>
            </a:pPr>
            <a:endParaRPr lang="en-US" dirty="0"/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rgbClr val="AF9060"/>
              </a:buClr>
              <a:buSzPct val="70000"/>
            </a:pPr>
            <a:r>
              <a:rPr lang="en-US" dirty="0"/>
              <a:t> </a:t>
            </a:r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rgbClr val="AF9060"/>
              </a:buClr>
              <a:buSzPct val="70000"/>
              <a:buFont typeface="Wingdings 2" charset="2"/>
              <a:buChar char="v"/>
            </a:pPr>
            <a:r>
              <a:rPr lang="en-US" dirty="0"/>
              <a:t>First appeared in science fiction novels such as RUR (1920s). Concepts from these stories are still discussed in modern AI ethics </a:t>
            </a:r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rgbClr val="AF9060"/>
              </a:buClr>
              <a:buSzPct val="70000"/>
              <a:buFont typeface="Wingdings 2" charset="2"/>
              <a:buChar char="v"/>
            </a:pPr>
            <a:endParaRPr lang="en-US" dirty="0"/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rgbClr val="AF9060"/>
              </a:buClr>
              <a:buSzPct val="70000"/>
              <a:buFont typeface="Wingdings 2" charset="2"/>
              <a:buChar char="v"/>
            </a:pPr>
            <a:r>
              <a:rPr lang="en-US" dirty="0"/>
              <a:t>By the 1950s there were visions on how to achieve AI  </a:t>
            </a:r>
          </a:p>
          <a:p>
            <a:pPr marL="101664" indent="0" defTabSz="457200">
              <a:spcBef>
                <a:spcPct val="20000"/>
              </a:spcBef>
              <a:spcAft>
                <a:spcPts val="600"/>
              </a:spcAft>
              <a:buClr>
                <a:srgbClr val="AF9060"/>
              </a:buClr>
              <a:buSzPct val="70000"/>
              <a:buFont typeface="Wingdings 2" charset="2"/>
              <a:buNone/>
            </a:pPr>
            <a:r>
              <a:rPr lang="en-US" dirty="0"/>
              <a:t>	Symbolic AI and  Connectionist approach</a:t>
            </a:r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rgbClr val="AF9060"/>
              </a:buClr>
              <a:buSzPct val="70000"/>
            </a:pPr>
            <a:endParaRPr lang="en-US" dirty="0"/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rgbClr val="AF9060"/>
              </a:buClr>
              <a:buSzPct val="70000"/>
            </a:pPr>
            <a:endParaRPr lang="en-US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1CF706DA-13E8-4A4F-9260-551FB8127B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7231021" y="1"/>
            <a:ext cx="4957804" cy="6858000"/>
          </a:xfrm>
          <a:prstGeom prst="rect">
            <a:avLst/>
          </a:prstGeom>
        </p:spPr>
      </p:pic>
      <p:pic>
        <p:nvPicPr>
          <p:cNvPr id="5" name="Picture 4" descr="A picture containing text, perfume&#10;&#10;Description automatically generated">
            <a:extLst>
              <a:ext uri="{FF2B5EF4-FFF2-40B4-BE49-F238E27FC236}">
                <a16:creationId xmlns:a16="http://schemas.microsoft.com/office/drawing/2014/main" id="{7808241A-CB5A-C3CC-890C-03B768ECC4E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310" r="2" b="7775"/>
          <a:stretch/>
        </p:blipFill>
        <p:spPr>
          <a:xfrm>
            <a:off x="7550978" y="643465"/>
            <a:ext cx="3994551" cy="5103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0069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662E9-B6B3-2364-D6EF-2380BBC153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557" y="609600"/>
            <a:ext cx="5976515" cy="132959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Bef>
                <a:spcPct val="0"/>
              </a:spcBef>
            </a:pPr>
            <a:r>
              <a:rPr lang="en-US" sz="4000" dirty="0"/>
              <a:t>Symbolic AI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F81762-0882-F63A-803D-7324C67978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3557" y="2127623"/>
            <a:ext cx="5976515" cy="3567225"/>
          </a:xfrm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pPr marL="101664" indent="0"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rgbClr val="1EAABC"/>
              </a:buClr>
              <a:buSzPct val="70000"/>
              <a:buFont typeface="Wingdings 2" charset="2"/>
              <a:buNone/>
            </a:pPr>
            <a:endParaRPr lang="en-US" dirty="0"/>
          </a:p>
          <a:p>
            <a:pPr marL="101664" indent="0"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rgbClr val="1EAABC"/>
              </a:buClr>
              <a:buSzPct val="70000"/>
              <a:buFont typeface="Wingdings 2" charset="2"/>
              <a:buNone/>
            </a:pPr>
            <a:r>
              <a:rPr lang="en-US" dirty="0"/>
              <a:t>Used computers to create symbolic representations of the world and systems that could reason about the world </a:t>
            </a:r>
          </a:p>
          <a:p>
            <a:pPr marL="101664" indent="0"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rgbClr val="1EAABC"/>
              </a:buClr>
              <a:buSzPct val="70000"/>
              <a:buFont typeface="Wingdings 2" charset="2"/>
              <a:buNone/>
            </a:pPr>
            <a:r>
              <a:rPr lang="en-US" dirty="0"/>
              <a:t>Think “heuristic searches” where intelligence is exploring the space of possibilities for an answer </a:t>
            </a:r>
          </a:p>
          <a:p>
            <a:pPr marL="101664" indent="0"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rgbClr val="1EAABC"/>
              </a:buClr>
              <a:buSzPct val="70000"/>
              <a:buFont typeface="Wingdings 2" charset="2"/>
              <a:buNone/>
            </a:pPr>
            <a:endParaRPr lang="en-US" dirty="0"/>
          </a:p>
          <a:p>
            <a:pPr marL="101664" indent="0"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rgbClr val="1EAABC"/>
              </a:buClr>
              <a:buSzPct val="70000"/>
              <a:buFont typeface="Wingdings 2" charset="2"/>
              <a:buNone/>
            </a:pPr>
            <a:r>
              <a:rPr lang="en-US" dirty="0"/>
              <a:t>This was the dominant paradigm of AI research from the 1950s – 1990s </a:t>
            </a:r>
          </a:p>
          <a:p>
            <a:pPr marL="101664" indent="0"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rgbClr val="1EAABC"/>
              </a:buClr>
              <a:buSzPct val="70000"/>
              <a:buFont typeface="Wingdings 2" charset="2"/>
              <a:buNone/>
            </a:pPr>
            <a:endParaRPr lang="en-US" dirty="0"/>
          </a:p>
          <a:p>
            <a:pPr marL="101664" indent="0"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rgbClr val="1EAABC"/>
              </a:buClr>
              <a:buSzPct val="70000"/>
              <a:buFont typeface="Wingdings 2" charset="2"/>
              <a:buNone/>
            </a:pPr>
            <a:r>
              <a:rPr lang="en-US" dirty="0"/>
              <a:t>Eventually researchers began doubting the that symbolic approaches could imitate all processes of human cognition , so they developed sub-symbolic approaches such as artificial neural networks </a:t>
            </a:r>
          </a:p>
          <a:p>
            <a:pPr marL="101664" indent="0"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rgbClr val="1EAABC"/>
              </a:buClr>
              <a:buSzPct val="70000"/>
              <a:buFont typeface="Wingdings 2" charset="2"/>
              <a:buNone/>
            </a:pPr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AEE9CAC-347C-43C2-AE87-6BC5566E6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7231021" y="1"/>
            <a:ext cx="4957804" cy="6858000"/>
          </a:xfrm>
          <a:prstGeom prst="rect">
            <a:avLst/>
          </a:prstGeom>
        </p:spPr>
      </p:pic>
      <p:pic>
        <p:nvPicPr>
          <p:cNvPr id="5" name="Picture 4" descr="A picture containing light, hydrozoan&#10;&#10;Description automatically generated">
            <a:extLst>
              <a:ext uri="{FF2B5EF4-FFF2-40B4-BE49-F238E27FC236}">
                <a16:creationId xmlns:a16="http://schemas.microsoft.com/office/drawing/2014/main" id="{DC041140-3AD0-87AE-51A1-893016415A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0978" y="1197875"/>
            <a:ext cx="3994551" cy="3994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6400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49EC94-C210-71EC-D3A5-129B9C57EE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557" y="609600"/>
            <a:ext cx="10351065" cy="97045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Bef>
                <a:spcPct val="0"/>
              </a:spcBef>
            </a:pPr>
            <a:r>
              <a:rPr lang="en-US" sz="4000"/>
              <a:t>Connectionism</a:t>
            </a:r>
            <a:endParaRPr lang="en-US" sz="4000" dirty="0"/>
          </a:p>
        </p:txBody>
      </p:sp>
      <p:pic>
        <p:nvPicPr>
          <p:cNvPr id="17" name="Picture 14">
            <a:extLst>
              <a:ext uri="{FF2B5EF4-FFF2-40B4-BE49-F238E27FC236}">
                <a16:creationId xmlns:a16="http://schemas.microsoft.com/office/drawing/2014/main" id="{C115FFBB-C8EA-4BA2-A5DD-FE3779505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161" y="1998132"/>
            <a:ext cx="4332504" cy="35210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30A54DF-9B47-DEFA-46B8-85C6B78C97F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971"/>
          <a:stretch/>
        </p:blipFill>
        <p:spPr>
          <a:xfrm>
            <a:off x="1046487" y="2129667"/>
            <a:ext cx="4064405" cy="3258006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20ADD9-2D10-4DAD-6103-7FB23A774E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21371" y="1732449"/>
            <a:ext cx="5544828" cy="4058751"/>
          </a:xfrm>
        </p:spPr>
        <p:txBody>
          <a:bodyPr vert="horz" lIns="91440" tIns="45720" rIns="91440" bIns="45720" rtlCol="0" anchor="ctr">
            <a:normAutofit fontScale="85000" lnSpcReduction="10000"/>
          </a:bodyPr>
          <a:lstStyle/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rgbClr val="FDCB98"/>
              </a:buClr>
              <a:buSzPct val="70000"/>
            </a:pPr>
            <a:r>
              <a:rPr lang="en-US" dirty="0"/>
              <a:t>Principle that mental phenomena can be described by interconnecting networks of simple/ uniform units  (i.e. neurons and synapses) </a:t>
            </a:r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rgbClr val="FDCB98"/>
              </a:buClr>
              <a:buSzPct val="70000"/>
            </a:pPr>
            <a:endParaRPr lang="en-US" dirty="0"/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rgbClr val="FDCB98"/>
              </a:buClr>
              <a:buSzPct val="70000"/>
            </a:pPr>
            <a:r>
              <a:rPr lang="en-US" dirty="0"/>
              <a:t>Distributed signals activity via connections can be represented numerically and learning is  modifying the strength of the connections based on experiences </a:t>
            </a:r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rgbClr val="FDCB98"/>
              </a:buClr>
              <a:buSzPct val="70000"/>
            </a:pPr>
            <a:endParaRPr lang="en-US" dirty="0"/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rgbClr val="FDCB98"/>
              </a:buClr>
              <a:buSzPct val="70000"/>
            </a:pPr>
            <a:r>
              <a:rPr lang="en-US" dirty="0"/>
              <a:t>Heavily based in  statistics and mathematical optimization </a:t>
            </a:r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rgbClr val="FDCB98"/>
              </a:buClr>
              <a:buSzPct val="70000"/>
            </a:pPr>
            <a:endParaRPr lang="en-US" dirty="0"/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rgbClr val="FDCB98"/>
              </a:buClr>
              <a:buSzPct val="70000"/>
            </a:pPr>
            <a:r>
              <a:rPr lang="en-US" dirty="0"/>
              <a:t>Success of deep learning networks in the past decade have increased the popularity of this approach </a:t>
            </a:r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rgbClr val="FDCB98"/>
              </a:buClr>
              <a:buSzPct val="70000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328942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Office Theme">
  <a:themeElements>
    <a:clrScheme name="Tech_16x9">
      <a:dk1>
        <a:srgbClr val="000000"/>
      </a:dk1>
      <a:lt1>
        <a:srgbClr val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TM04033929[[fn=Slate]]</Template>
  <TotalTime>60857</TotalTime>
  <Words>901</Words>
  <Application>Microsoft Office PowerPoint</Application>
  <PresentationFormat>Custom</PresentationFormat>
  <Paragraphs>134</Paragraphs>
  <Slides>26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Arial</vt:lpstr>
      <vt:lpstr>Wingdings 2</vt:lpstr>
      <vt:lpstr>Calisto MT</vt:lpstr>
      <vt:lpstr>Roboto Black</vt:lpstr>
      <vt:lpstr>Roboto</vt:lpstr>
      <vt:lpstr>Slate</vt:lpstr>
      <vt:lpstr>Black in Robotics Intro to Artificial Intelligence using Python</vt:lpstr>
      <vt:lpstr>PowerPoint Presentation</vt:lpstr>
      <vt:lpstr>Learning Objectives </vt:lpstr>
      <vt:lpstr>Software Needed</vt:lpstr>
      <vt:lpstr>AI and Autonomous Systems</vt:lpstr>
      <vt:lpstr>What is Artificial Intelligence </vt:lpstr>
      <vt:lpstr>Origins of AI </vt:lpstr>
      <vt:lpstr>Symbolic AI </vt:lpstr>
      <vt:lpstr>Connectionism</vt:lpstr>
      <vt:lpstr>3 Components of An Autonomous Robotics System</vt:lpstr>
      <vt:lpstr>Our Robotic System </vt:lpstr>
      <vt:lpstr>Intro to Image Processing </vt:lpstr>
      <vt:lpstr>What is Computer Vision </vt:lpstr>
      <vt:lpstr>What Are Pictures Made of </vt:lpstr>
      <vt:lpstr>Pixel Manipulation</vt:lpstr>
      <vt:lpstr>Breakout Session</vt:lpstr>
      <vt:lpstr>Path Planning</vt:lpstr>
      <vt:lpstr>Motion/ Path Planning </vt:lpstr>
      <vt:lpstr>Rapidly Exploring Random Tree (RRT)</vt:lpstr>
      <vt:lpstr>A* Algorithm </vt:lpstr>
      <vt:lpstr>A* Algorithm </vt:lpstr>
      <vt:lpstr>Breakout Session</vt:lpstr>
      <vt:lpstr>Combining A* and Image Processing</vt:lpstr>
      <vt:lpstr>Breakout Session</vt:lpstr>
      <vt:lpstr>What We Will Cover Next Time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BVCC - Week 1 TinkerCad and Electronics</dc:title>
  <cp:lastModifiedBy>Aaron M Shepard</cp:lastModifiedBy>
  <cp:revision>30</cp:revision>
  <dcterms:modified xsi:type="dcterms:W3CDTF">2023-08-20T16:51:04Z</dcterms:modified>
</cp:coreProperties>
</file>